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95" r:id="rId2"/>
    <p:sldId id="281" r:id="rId3"/>
    <p:sldId id="282" r:id="rId4"/>
    <p:sldId id="259" r:id="rId5"/>
    <p:sldId id="270" r:id="rId6"/>
    <p:sldId id="278" r:id="rId7"/>
    <p:sldId id="264" r:id="rId8"/>
    <p:sldId id="284" r:id="rId9"/>
    <p:sldId id="287" r:id="rId10"/>
    <p:sldId id="289" r:id="rId11"/>
    <p:sldId id="292" r:id="rId12"/>
    <p:sldId id="265" r:id="rId13"/>
    <p:sldId id="290" r:id="rId14"/>
    <p:sldId id="283" r:id="rId15"/>
    <p:sldId id="294" r:id="rId16"/>
    <p:sldId id="268" r:id="rId17"/>
    <p:sldId id="288" r:id="rId18"/>
    <p:sldId id="266" r:id="rId19"/>
    <p:sldId id="276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991" autoAdjust="0"/>
  </p:normalViewPr>
  <p:slideViewPr>
    <p:cSldViewPr>
      <p:cViewPr>
        <p:scale>
          <a:sx n="58" d="100"/>
          <a:sy n="58" d="100"/>
        </p:scale>
        <p:origin x="-170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</a:t>
            </a:r>
            <a:r>
              <a:rPr lang="en-US" baseline="0" dirty="0" err="1" smtClean="0"/>
              <a:t>দ্বিতীয়</a:t>
            </a:r>
            <a:r>
              <a:rPr lang="bn-IN" baseline="0" dirty="0" smtClean="0"/>
              <a:t> শিখনফল</a:t>
            </a:r>
            <a:r>
              <a:rPr lang="en-US" baseline="0" dirty="0" smtClean="0"/>
              <a:t> </a:t>
            </a:r>
            <a:r>
              <a:rPr lang="bn-IN" baseline="0" dirty="0" smtClean="0"/>
              <a:t>অ</a:t>
            </a:r>
            <a:r>
              <a:rPr lang="en-US" baseline="0" dirty="0" err="1" smtClean="0"/>
              <a:t>সমস্বত্ব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মিশ্রণ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হয়েছে।</a:t>
            </a:r>
            <a:r>
              <a:rPr lang="en-US" dirty="0" err="1" smtClean="0"/>
              <a:t>বিশুদ্ধ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</a:t>
            </a:r>
            <a:r>
              <a:rPr lang="bn-BD" baseline="0" dirty="0" smtClean="0"/>
              <a:t>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স্লাইডে প্রদত্ত প্রশ্নগুলোর উত্তর শিক্ষার্থীদেরকে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তৃ</a:t>
            </a:r>
            <a:r>
              <a:rPr lang="en-US" baseline="0" dirty="0" err="1" smtClean="0"/>
              <a:t>তীয়</a:t>
            </a:r>
            <a:r>
              <a:rPr lang="bn-IN" baseline="0" dirty="0" smtClean="0"/>
              <a:t> 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bn-IN" baseline="0" dirty="0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bn-IN" baseline="0" dirty="0" smtClean="0"/>
              <a:t>। চিত্রের মত আরো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প্রশ্নগুলোর উত্তর শিক্ষার্থীদের কাজ থেকে পাওয়ার পর নিচের উত্তরের সাথে মিলানো যেতে পারে।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IN" baseline="0" dirty="0" smtClean="0"/>
              <a:t>হাঁ।কারণ, চিনি ও পানি শরবতের সবত্র সমভাবে থাকে।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IN" baseline="0" dirty="0" smtClean="0"/>
              <a:t>কারণ, চানাচুরের উপাদানগুলো সবত্র সমভাবে থাকে না।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</a:t>
            </a:r>
            <a:r>
              <a:rPr lang="bn-IN" baseline="0" dirty="0" smtClean="0"/>
              <a:t>বে এবং প্রয়োজনে শিক্ষক শব্দগুলোর পুনরালোচনা করতে পারেন</a:t>
            </a:r>
            <a:r>
              <a:rPr lang="bn-BD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</a:t>
            </a:r>
            <a:r>
              <a:rPr lang="bn-IN" baseline="0" dirty="0" smtClean="0"/>
              <a:t>ও</a:t>
            </a:r>
            <a:r>
              <a:rPr lang="bn-BD" baseline="0" dirty="0" smtClean="0"/>
              <a:t>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চিত্রটি</a:t>
            </a:r>
            <a:r>
              <a:rPr lang="bn-BD" baseline="0" smtClean="0"/>
              <a:t> দেখিয়ে</a:t>
            </a:r>
            <a:r>
              <a:rPr lang="bn-BD" smtClean="0"/>
              <a:t> শিক্ষার্থীদেরকে</a:t>
            </a:r>
            <a:r>
              <a:rPr lang="bn-BD" baseline="0" smtClean="0"/>
              <a:t> প্রাসঙ্গিক </a:t>
            </a:r>
            <a:r>
              <a:rPr lang="bn-BD" baseline="0" dirty="0" smtClean="0"/>
              <a:t>প্রশ্ন করা যেতে পারে এবং সমগ্র পাঠটির সংক্ষিপ্ত ব্যাখ্যা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smtClean="0"/>
              <a:t>করার জন্য প্রথমে চিত্রটি দেখিয়ে শিক্ষার্থীদের মিশ্রণ সম্পর্কে প্রাসঙ্গিক 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এবং তাদের উত্তরের মাধ্যমে পাঠ ঘোষনা করা যেতে পারে।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ঝালমুড়ি</a:t>
            </a:r>
            <a:r>
              <a:rPr lang="en-US" baseline="0" dirty="0" smtClean="0"/>
              <a:t> </a:t>
            </a:r>
            <a:r>
              <a:rPr lang="bn-IN" baseline="0" dirty="0" smtClean="0"/>
              <a:t>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smtClean="0"/>
              <a:t>করার জন্য প্রথমে চিত্রটি দেখিয়ে শিক্ষার্থীদের </a:t>
            </a:r>
            <a:r>
              <a:rPr lang="bn-BD" baseline="0" dirty="0" smtClean="0"/>
              <a:t>দ্রবণ</a:t>
            </a:r>
            <a:r>
              <a:rPr lang="en-US" baseline="0" dirty="0" smtClean="0"/>
              <a:t> সম্পর্কে প্রাসঙ্গিক 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এবং তাদের উত্তরের মাধ্যমে পাঠ ঘোষনা করা যেতে পারে।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স্যালাইন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9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প্রথম শিখনফলের উদেশ্যে চিত্রগুলি দেওয়া হয়েছে। </a:t>
            </a:r>
            <a:r>
              <a:rPr lang="bn-BD" baseline="0" dirty="0" smtClean="0"/>
              <a:t>আমাদের চারপাশে</a:t>
            </a:r>
            <a:r>
              <a:rPr lang="en-US" baseline="0" dirty="0" smtClean="0"/>
              <a:t> </a:t>
            </a:r>
            <a:r>
              <a:rPr lang="bn-BD" baseline="0" dirty="0" smtClean="0"/>
              <a:t>এরকম </a:t>
            </a:r>
            <a:r>
              <a:rPr lang="bn-IN" baseline="0" dirty="0" smtClean="0"/>
              <a:t>বিষয়</a:t>
            </a:r>
            <a:r>
              <a:rPr lang="bn-BD" baseline="0" dirty="0" smtClean="0"/>
              <a:t> ব্যাখ্যা করে বিষয়টি সহজ করে শিক্ষার্থীকে বু</a:t>
            </a:r>
            <a:r>
              <a:rPr lang="en-US" baseline="0" dirty="0" err="1" smtClean="0"/>
              <a:t>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bn-BD" baseline="0" dirty="0" smtClean="0"/>
              <a:t>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</a:t>
            </a:r>
            <a:r>
              <a:rPr lang="en-US" baseline="0" dirty="0" err="1" smtClean="0"/>
              <a:t>দ্বিতীয়</a:t>
            </a:r>
            <a:r>
              <a:rPr lang="bn-IN" baseline="0" dirty="0" smtClean="0"/>
              <a:t> 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সমস্বত্ব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মিশ্রণ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হয়েছে।</a:t>
            </a:r>
            <a:r>
              <a:rPr lang="en-US" dirty="0" err="1" smtClean="0"/>
              <a:t>বিশুদ্ধ</a:t>
            </a:r>
            <a:r>
              <a:rPr lang="en-US" dirty="0" smtClean="0"/>
              <a:t> উপকরণ</a:t>
            </a:r>
            <a:r>
              <a:rPr lang="en-US" baseline="0" dirty="0" smtClean="0"/>
              <a:t> সরবরাহ করে </a:t>
            </a:r>
            <a:r>
              <a:rPr lang="en-US" dirty="0" smtClean="0"/>
              <a:t>কাজটি শিক্ষার্থীদের</a:t>
            </a:r>
            <a:r>
              <a:rPr lang="en-US" baseline="0" dirty="0" smtClean="0"/>
              <a:t> দি</a:t>
            </a:r>
            <a:r>
              <a:rPr lang="bn-BD" baseline="0" dirty="0" smtClean="0"/>
              <a:t>য়ে</a:t>
            </a:r>
            <a:r>
              <a:rPr lang="en-US" baseline="0" dirty="0" smtClean="0"/>
              <a:t> করানো যেতে পারে</a:t>
            </a:r>
            <a:r>
              <a:rPr lang="bn-BD" baseline="0" dirty="0" smtClean="0"/>
              <a:t> অথবা প্রদর্শনের মাধ্যমে বিষয়টি সহজ করে শিক্ষার্থীকে বুঝ</a:t>
            </a:r>
            <a:r>
              <a:rPr lang="en-US" baseline="0" dirty="0" err="1" smtClean="0"/>
              <a:t>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bn-IN" baseline="0" dirty="0" smtClean="0"/>
              <a:t> </a:t>
            </a:r>
            <a:r>
              <a:rPr lang="bn-BD" baseline="0" dirty="0" smtClean="0"/>
              <a:t>যেতে পারে।</a:t>
            </a:r>
            <a:r>
              <a:rPr lang="bn-IN" baseline="0" dirty="0" smtClean="0"/>
              <a:t> স্লাইডে প্রদত্ত প্রশ্নগুলোর উত্তর শিক্ষার্থীদেরকে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১জন করে</a:t>
            </a:r>
            <a:r>
              <a:rPr lang="bn-BD" baseline="0" dirty="0" smtClean="0"/>
              <a:t> শিক্ষার্থীকে ১টি করে প্রশ্নের উত্তর বোর্ডে লিখতে বলা যেতে পারে। অন্যান্য শিক্ষার্থীদের সহায়তা করতে এবং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PowerPoint_Presentation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222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23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057400"/>
          <a:ext cx="71627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333"/>
                <a:gridCol w="3183466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আলাদা দেখা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পৃথক করা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ভাগ কি একই রকম মিষ্টি?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56867" y="4191000"/>
            <a:ext cx="677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505200"/>
            <a:ext cx="677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6867" y="2819400"/>
            <a:ext cx="677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695980"/>
            <a:ext cx="6400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উত্তর মিলিয়ে নাও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14400" y="5257800"/>
            <a:ext cx="716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মিশ্রণকে যতই ভাগ করা হোক না কেন উপাদান গুলোর অনুপাত সুষমভাবে বিন্যস্ত থাকলে তাকে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724400"/>
            <a:ext cx="4572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সমস্বত্ব মিশ্রণ কাকে বলে 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304800"/>
            <a:ext cx="320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09800" y="3048000"/>
            <a:ext cx="4572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মিশ্রণ কাকে বলে?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1600200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লিখ?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6000" y="381000"/>
            <a:ext cx="23622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৪মিনিট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3400" y="1981200"/>
            <a:ext cx="1879600" cy="1676400"/>
            <a:chOff x="723900" y="1371600"/>
            <a:chExt cx="2209800" cy="2592832"/>
          </a:xfrm>
        </p:grpSpPr>
        <p:pic>
          <p:nvPicPr>
            <p:cNvPr id="24" name="Picture 23" descr="IMG_20140917_085805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" y="1371600"/>
              <a:ext cx="2209800" cy="2032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76300" y="3403600"/>
              <a:ext cx="1905000" cy="56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চাল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4933" y="2057400"/>
            <a:ext cx="1811867" cy="1600200"/>
            <a:chOff x="3848100" y="1371600"/>
            <a:chExt cx="2286000" cy="2414747"/>
          </a:xfrm>
        </p:grpSpPr>
        <p:pic>
          <p:nvPicPr>
            <p:cNvPr id="25" name="Picture 24" descr="IMG_20140917_08591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8100" y="1371600"/>
              <a:ext cx="2286000" cy="184843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000500" y="3351421"/>
              <a:ext cx="1981200" cy="434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ডাল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029200" y="1981200"/>
            <a:ext cx="3657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 পরিমান চাল ও ডাল নিয়ে মিশ্রণ তৈরি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" y="3657600"/>
            <a:ext cx="8153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মিশ্রণটিকে সমান দুটি ভাগে ভাগ কর এবং প্রশ্নগুলোর উত্তর 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757535"/>
            <a:ext cx="25146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অসমস্বত্ব মিশ্রণ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000" y="1367135"/>
            <a:ext cx="30844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চাল, ডাল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56331"/>
              </p:ext>
            </p:extLst>
          </p:nvPr>
        </p:nvGraphicFramePr>
        <p:xfrm>
          <a:off x="533400" y="4343400"/>
          <a:ext cx="8153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974"/>
                <a:gridCol w="2355426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আলাদা দেখা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পৃথক করা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ভাগে কি একই পরিমান চাল ও ডাল আছে?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7213600" y="1002268"/>
            <a:ext cx="1473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152400"/>
            <a:ext cx="17526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152401"/>
            <a:ext cx="1447800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৪টি দল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6" grpId="0" animBg="1"/>
      <p:bldP spid="30" grpId="0" animBg="1"/>
      <p:bldP spid="43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524000"/>
          <a:ext cx="7391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107"/>
                <a:gridCol w="2135293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আলাদা দেখা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পৃথক করা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ভাগে কি একই পরিমান চাল বা ডাল আছে?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790267" y="2514600"/>
            <a:ext cx="677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3352800"/>
            <a:ext cx="677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267" y="4191000"/>
            <a:ext cx="67733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457200"/>
            <a:ext cx="640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উত্তর মিলিয়ে নাও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2000" y="5257800"/>
            <a:ext cx="7391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মিশ্রণকে যতই ভাগ করা হোক না কেন উপাদানগুলোর অনুপাত সুষমভাবে বন্টিত না থাকলে তাকে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den_fp.jpg"/>
          <p:cNvPicPr>
            <a:picLocks noChangeAspect="1"/>
          </p:cNvPicPr>
          <p:nvPr/>
        </p:nvPicPr>
        <p:blipFill>
          <a:blip r:embed="rId3"/>
          <a:srcRect l="51243" t="42915" r="25638" b="5190"/>
          <a:stretch>
            <a:fillRect/>
          </a:stretch>
        </p:blipFill>
        <p:spPr>
          <a:xfrm>
            <a:off x="1066800" y="1447800"/>
            <a:ext cx="1600200" cy="1604211"/>
          </a:xfrm>
          <a:prstGeom prst="rect">
            <a:avLst/>
          </a:prstGeom>
        </p:spPr>
      </p:pic>
      <p:pic>
        <p:nvPicPr>
          <p:cNvPr id="3" name="Picture 2" descr="Classic-Mix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62400"/>
            <a:ext cx="1905000" cy="1697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0" y="2133600"/>
            <a:ext cx="3733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শরবত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সমস্বত্ব মিশ্রণ?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381000"/>
            <a:ext cx="358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048000" y="4419600"/>
            <a:ext cx="38862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চানাচুর কেন অসমস্বত্ব মিশ্রণ?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মিশ্রণ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বিশুদ্ধ পদার্থের সংমিশ্রণকে কী 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দ্রবণ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দ্রব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দ্রাবক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ও গ্লুকোজের মিশ্রণে উপাদানগুলো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সুষমভাবে বন্টিত।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 থেকে সহজে পৃথকযোগ্য।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পরস্পর থেকে সহজে পৃথকযোগ্য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1752600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895600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কত প্রকার ও কী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4114800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257800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অসমস্বত্ব মিশ্রন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57200"/>
            <a:ext cx="4419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3810000"/>
            <a:ext cx="2751666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অসমস্বত্ব মিশ্র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86400" y="1981200"/>
            <a:ext cx="2743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24000" y="3886200"/>
            <a:ext cx="27601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24000" y="1981200"/>
            <a:ext cx="2709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381000"/>
            <a:ext cx="8974666" cy="5638800"/>
            <a:chOff x="0" y="381000"/>
            <a:chExt cx="10096499" cy="5638800"/>
          </a:xfrm>
        </p:grpSpPr>
        <p:grpSp>
          <p:nvGrpSpPr>
            <p:cNvPr id="47" name="Group 46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467100" y="1066800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85900" y="2895600"/>
              <a:ext cx="1981200" cy="15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29100" y="2971800"/>
              <a:ext cx="1828800" cy="205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43700" y="2971800"/>
              <a:ext cx="20574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38200" y="2057400"/>
            <a:ext cx="7467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মাটি, আটা, পাউডার যোগ করে দেখ এবং পর্যবেক্ষ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armersmarketpotatosalad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0531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28800" y="381000"/>
            <a:ext cx="5334000" cy="74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5638800"/>
            <a:ext cx="4191000" cy="69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01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39877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resentation" r:id="rId4" imgW="4262802" imgH="3197486" progId="PowerPoint.Show.12">
                  <p:embed/>
                </p:oleObj>
              </mc:Choice>
              <mc:Fallback>
                <p:oleObj name="Presentation" r:id="rId4" imgW="4262802" imgH="319748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1" y="30480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১-২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000" y="609601"/>
            <a:ext cx="7992533" cy="2209799"/>
            <a:chOff x="571500" y="533401"/>
            <a:chExt cx="8991600" cy="2438400"/>
          </a:xfrm>
        </p:grpSpPr>
        <p:pic>
          <p:nvPicPr>
            <p:cNvPr id="17" name="Picture 16" descr="0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762000"/>
              <a:ext cx="18288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6.jpg"/>
            <p:cNvPicPr>
              <a:picLocks noChangeAspect="1"/>
            </p:cNvPicPr>
            <p:nvPr/>
          </p:nvPicPr>
          <p:blipFill>
            <a:blip r:embed="rId4" cstate="print"/>
            <a:srcRect l="3030" t="2703" r="3030"/>
            <a:stretch>
              <a:fillRect/>
            </a:stretch>
          </p:blipFill>
          <p:spPr>
            <a:xfrm>
              <a:off x="7505700" y="533401"/>
              <a:ext cx="205740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390900" y="914400"/>
              <a:ext cx="32004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456267" y="1676400"/>
            <a:ext cx="575733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মিশিয়ে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3466" y="1676400"/>
            <a:ext cx="738293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বগুলো এক সাথে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 তৈ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 হল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ঝালমুড়ি 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 descr="ঝাল মুড়ি.jpg"/>
          <p:cNvPicPr>
            <a:picLocks noChangeAspect="1"/>
          </p:cNvPicPr>
          <p:nvPr/>
        </p:nvPicPr>
        <p:blipFill>
          <a:blip r:embed="rId3"/>
          <a:srcRect l="4442" t="5333" r="16155" b="4000"/>
          <a:stretch>
            <a:fillRect/>
          </a:stretch>
        </p:blipFill>
        <p:spPr>
          <a:xfrm>
            <a:off x="372533" y="3810000"/>
            <a:ext cx="8534400" cy="27432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78933" y="457200"/>
            <a:ext cx="2235200" cy="1600200"/>
            <a:chOff x="571500" y="457200"/>
            <a:chExt cx="2514600" cy="1600200"/>
          </a:xfrm>
        </p:grpSpPr>
        <p:pic>
          <p:nvPicPr>
            <p:cNvPr id="3" name="Picture 2" descr="1365137210image32.jpg"/>
            <p:cNvPicPr>
              <a:picLocks noChangeAspect="1"/>
            </p:cNvPicPr>
            <p:nvPr/>
          </p:nvPicPr>
          <p:blipFill>
            <a:blip r:embed="rId4"/>
            <a:srcRect l="7843" t="44770" r="64549" b="12926"/>
            <a:stretch>
              <a:fillRect/>
            </a:stretch>
          </p:blipFill>
          <p:spPr>
            <a:xfrm>
              <a:off x="571500" y="457200"/>
              <a:ext cx="2514600" cy="1600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28700" y="838200"/>
              <a:ext cx="1295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মুড়ি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52800" y="457200"/>
            <a:ext cx="2370667" cy="1447800"/>
            <a:chOff x="3771900" y="457200"/>
            <a:chExt cx="2667000" cy="1447800"/>
          </a:xfrm>
        </p:grpSpPr>
        <p:pic>
          <p:nvPicPr>
            <p:cNvPr id="4" name="Picture 3" descr="1365137210image32.jpg"/>
            <p:cNvPicPr>
              <a:picLocks noChangeAspect="1"/>
            </p:cNvPicPr>
            <p:nvPr/>
          </p:nvPicPr>
          <p:blipFill>
            <a:blip r:embed="rId4"/>
            <a:srcRect l="45098" t="29730" r="29412" b="40540"/>
            <a:stretch>
              <a:fillRect/>
            </a:stretch>
          </p:blipFill>
          <p:spPr>
            <a:xfrm>
              <a:off x="3771900" y="457200"/>
              <a:ext cx="2667000" cy="1447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305300" y="838200"/>
              <a:ext cx="1905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মরিচ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8401" y="533400"/>
            <a:ext cx="2319867" cy="1371600"/>
            <a:chOff x="7029451" y="533400"/>
            <a:chExt cx="2609850" cy="1371600"/>
          </a:xfrm>
        </p:grpSpPr>
        <p:pic>
          <p:nvPicPr>
            <p:cNvPr id="11" name="Picture 10" descr="P1130205.jpg"/>
            <p:cNvPicPr>
              <a:picLocks noChangeAspect="1"/>
            </p:cNvPicPr>
            <p:nvPr/>
          </p:nvPicPr>
          <p:blipFill>
            <a:blip r:embed="rId5"/>
            <a:srcRect l="25000" t="15926" r="30833" b="21852"/>
            <a:stretch>
              <a:fillRect/>
            </a:stretch>
          </p:blipFill>
          <p:spPr>
            <a:xfrm>
              <a:off x="7029451" y="533400"/>
              <a:ext cx="2609850" cy="1371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200900" y="914400"/>
              <a:ext cx="2209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পেঁয়াজ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933" y="2209800"/>
            <a:ext cx="2167467" cy="1447800"/>
            <a:chOff x="647700" y="2209800"/>
            <a:chExt cx="2438400" cy="1447800"/>
          </a:xfrm>
        </p:grpSpPr>
        <p:pic>
          <p:nvPicPr>
            <p:cNvPr id="7" name="Picture 6" descr="1365137210image32.jpg"/>
            <p:cNvPicPr>
              <a:picLocks noChangeAspect="1"/>
            </p:cNvPicPr>
            <p:nvPr/>
          </p:nvPicPr>
          <p:blipFill>
            <a:blip r:embed="rId4"/>
            <a:srcRect l="74510" t="62162" b="8108"/>
            <a:stretch>
              <a:fillRect/>
            </a:stretch>
          </p:blipFill>
          <p:spPr>
            <a:xfrm>
              <a:off x="647700" y="2209800"/>
              <a:ext cx="2438400" cy="1447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7700" y="2667000"/>
              <a:ext cx="2209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শসা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285067" y="4572000"/>
            <a:ext cx="250613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ঝালমুড়ি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352801" y="2133600"/>
            <a:ext cx="2370666" cy="1524000"/>
            <a:chOff x="3771901" y="2133600"/>
            <a:chExt cx="2666999" cy="1524000"/>
          </a:xfrm>
        </p:grpSpPr>
        <p:pic>
          <p:nvPicPr>
            <p:cNvPr id="9" name="Picture 8" descr="1365137210image32.jpg"/>
            <p:cNvPicPr>
              <a:picLocks noChangeAspect="1"/>
            </p:cNvPicPr>
            <p:nvPr/>
          </p:nvPicPr>
          <p:blipFill>
            <a:blip r:embed="rId4"/>
            <a:srcRect l="68627" t="27027" r="3922" b="27027"/>
            <a:stretch>
              <a:fillRect/>
            </a:stretch>
          </p:blipFill>
          <p:spPr>
            <a:xfrm>
              <a:off x="3771901" y="2133600"/>
              <a:ext cx="2666999" cy="1524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52900" y="2590800"/>
              <a:ext cx="2057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টমেটো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65334" y="2133600"/>
            <a:ext cx="2370667" cy="1524000"/>
            <a:chOff x="7048501" y="2133600"/>
            <a:chExt cx="2667000" cy="1524000"/>
          </a:xfrm>
        </p:grpSpPr>
        <p:pic>
          <p:nvPicPr>
            <p:cNvPr id="2" name="Picture 1" descr="1365137210image32.jpg"/>
            <p:cNvPicPr>
              <a:picLocks noChangeAspect="1"/>
            </p:cNvPicPr>
            <p:nvPr/>
          </p:nvPicPr>
          <p:blipFill>
            <a:blip r:embed="rId4"/>
            <a:srcRect l="21569" t="8108" r="43137" b="64865"/>
            <a:stretch>
              <a:fillRect/>
            </a:stretch>
          </p:blipFill>
          <p:spPr>
            <a:xfrm>
              <a:off x="7048501" y="2133600"/>
              <a:ext cx="2667000" cy="1524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505700" y="2590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ছোলা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711200" y="3886200"/>
            <a:ext cx="7857067" cy="2057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9329E-7 -3.33333E-6 L 0.25536 0.516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688E-6 -2.22222E-6 L -0.0037 0.527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4287E-7 2.22222E-6 L -0.27294 0.5222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744E-6 2.22222E-6 L 0.20725 0.2722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688E-6 -2.22222E-6 L 0.0037 0.2888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557E-6 -2.22222E-6 L -0.23316 0.2666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09600" y="4948535"/>
            <a:ext cx="7823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উপরোক্ত উপকরণ দিয়ে স্যালাইন  তৈরি করলে এই স্যালাইনকে বলা যায়...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mages123467.jpg"/>
          <p:cNvPicPr>
            <a:picLocks noChangeAspect="1"/>
          </p:cNvPicPr>
          <p:nvPr/>
        </p:nvPicPr>
        <p:blipFill>
          <a:blip r:embed="rId3"/>
          <a:srcRect b="20295"/>
          <a:stretch>
            <a:fillRect/>
          </a:stretch>
        </p:blipFill>
        <p:spPr>
          <a:xfrm>
            <a:off x="677333" y="838200"/>
            <a:ext cx="1761067" cy="2133600"/>
          </a:xfrm>
          <a:prstGeom prst="rect">
            <a:avLst/>
          </a:prstGeom>
        </p:spPr>
      </p:pic>
      <p:pic>
        <p:nvPicPr>
          <p:cNvPr id="25" name="Picture 24" descr="seasal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466" y="914400"/>
            <a:ext cx="1693334" cy="1981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8000" y="3200400"/>
            <a:ext cx="208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00800" y="3200400"/>
            <a:ext cx="176106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NG-granulated-sugar_sq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533" y="1066800"/>
            <a:ext cx="1614311" cy="1752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572933" y="3200400"/>
            <a:ext cx="176106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36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frican-Grey-Select-Mixture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667" y="609600"/>
            <a:ext cx="7518400" cy="5486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ounded Rectangle 1"/>
          <p:cNvSpPr/>
          <p:nvPr/>
        </p:nvSpPr>
        <p:spPr>
          <a:xfrm>
            <a:off x="1998133" y="3048000"/>
            <a:ext cx="5080000" cy="762000"/>
          </a:xfrm>
          <a:prstGeom prst="roundRect">
            <a:avLst/>
          </a:prstGeom>
          <a:noFill/>
          <a:ln w="31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2133600"/>
            <a:ext cx="6578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কী তা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71600" y="3581400"/>
            <a:ext cx="65786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ও অসমস্বত্ব 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71600" y="4800600"/>
            <a:ext cx="6637867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ও অসমস্বত্ব 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189705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286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59467" y="5410200"/>
            <a:ext cx="6028267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কাকে বলে?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191000"/>
            <a:ext cx="3928533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ঝালমুড়ির মধ্যে কি কি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8267" y="4191000"/>
            <a:ext cx="3852333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শরবতের মধ্যে কি কি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0541" y="5410200"/>
            <a:ext cx="6028267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বিভিন্ন পদার্থ একত্রে মেশালে যা পাওয়া 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ঝাল মুড়ি.jpg"/>
          <p:cNvPicPr>
            <a:picLocks noChangeAspect="1"/>
          </p:cNvPicPr>
          <p:nvPr/>
        </p:nvPicPr>
        <p:blipFill>
          <a:blip r:embed="rId3"/>
          <a:srcRect r="10938"/>
          <a:stretch>
            <a:fillRect/>
          </a:stretch>
        </p:blipFill>
        <p:spPr>
          <a:xfrm>
            <a:off x="762000" y="1371600"/>
            <a:ext cx="3505200" cy="2667000"/>
          </a:xfrm>
          <a:prstGeom prst="rect">
            <a:avLst/>
          </a:prstGeom>
        </p:spPr>
      </p:pic>
      <p:pic>
        <p:nvPicPr>
          <p:cNvPr id="20" name="Picture 19" descr="sweden_fp.jpg"/>
          <p:cNvPicPr>
            <a:picLocks noChangeAspect="1"/>
          </p:cNvPicPr>
          <p:nvPr/>
        </p:nvPicPr>
        <p:blipFill>
          <a:blip r:embed="rId4"/>
          <a:srcRect l="47682" t="39891" r="20530"/>
          <a:stretch>
            <a:fillRect/>
          </a:stretch>
        </p:blipFill>
        <p:spPr>
          <a:xfrm>
            <a:off x="5181600" y="1371600"/>
            <a:ext cx="2980267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743200" y="304800"/>
            <a:ext cx="3852333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019800" y="2209800"/>
            <a:ext cx="2407612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গ্লাসের পানিতে ১চামচ চিনি  যোগ করে নাড়া দিয়ে মিশ্রণ তৈরি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8000" y="2057400"/>
            <a:ext cx="1625600" cy="1752600"/>
            <a:chOff x="342900" y="1066800"/>
            <a:chExt cx="2590800" cy="2514600"/>
          </a:xfrm>
        </p:grpSpPr>
        <p:pic>
          <p:nvPicPr>
            <p:cNvPr id="35" name="Picture 34" descr="images123467.jpg"/>
            <p:cNvPicPr>
              <a:picLocks noChangeAspect="1"/>
            </p:cNvPicPr>
            <p:nvPr/>
          </p:nvPicPr>
          <p:blipFill>
            <a:blip r:embed="rId3"/>
            <a:srcRect t="4970" b="22969"/>
            <a:stretch>
              <a:fillRect/>
            </a:stretch>
          </p:blipFill>
          <p:spPr>
            <a:xfrm>
              <a:off x="342900" y="1066800"/>
              <a:ext cx="2590800" cy="20574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558800" y="3167625"/>
              <a:ext cx="2057399" cy="41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বিশুদ্ধ পানি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46400" y="2133600"/>
            <a:ext cx="1964267" cy="1676400"/>
            <a:chOff x="3314700" y="1066800"/>
            <a:chExt cx="2819400" cy="2461260"/>
          </a:xfrm>
        </p:grpSpPr>
        <p:pic>
          <p:nvPicPr>
            <p:cNvPr id="51" name="Picture 50" descr="Sea_Salt_in_Bowl_WB_Dshad__md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700" y="1066800"/>
              <a:ext cx="2819400" cy="20916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3543301" y="3243825"/>
              <a:ext cx="2590799" cy="28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পরিষ্কার চিনি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33400" y="3962400"/>
            <a:ext cx="7992533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মিশ্রণটিকে দুটি ভাগে ভাগ কর এবং প্রতি ভাগের স্বাদ গ্রহন কর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90601" y="4724400"/>
          <a:ext cx="71627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333"/>
                <a:gridCol w="318346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আলাদা দেখা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পৃথক করা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ভাগ কি একই রকম মিষ্টি?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685800" y="762000"/>
            <a:ext cx="2980267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" y="1371600"/>
            <a:ext cx="47102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গ্লাস, চিনি, চামচ, পানি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9038" y="773668"/>
            <a:ext cx="135485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1" y="152400"/>
            <a:ext cx="1981200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152400"/>
            <a:ext cx="1380067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 দল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28" grpId="0" animBg="1"/>
      <p:bldP spid="33" grpId="0" animBg="1"/>
      <p:bldP spid="36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1008</Words>
  <Application>Microsoft Office PowerPoint</Application>
  <PresentationFormat>On-screen Show (4:3)</PresentationFormat>
  <Paragraphs>172</Paragraphs>
  <Slides>20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389</cp:revision>
  <dcterms:created xsi:type="dcterms:W3CDTF">2006-08-16T00:00:00Z</dcterms:created>
  <dcterms:modified xsi:type="dcterms:W3CDTF">2016-08-10T03:21:25Z</dcterms:modified>
</cp:coreProperties>
</file>